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65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72471-EA79-F042-94B9-6AF97EF66771}" type="datetimeFigureOut">
              <a:rPr lang="en-US" smtClean="0"/>
              <a:t>7/30/11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03E17-3E96-894A-9DDE-87491BFD2C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A0C0D-CD8A-7C4B-A1F5-F82FFE899585}" type="slidenum">
              <a:rPr lang="en-US"/>
              <a:pPr/>
              <a:t>14</a:t>
            </a:fld>
            <a:endParaRPr lang="en-US"/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Clockwise from upper left: JET mixed plastic picnic table, Iowa Plastics mixed plastic landscape timber, Recycloplast cable reel, Trex decking lumber on marina (technically, Trex products are NOT made of mixed plastics; rather 50% PE film &amp; 50% hardwood sawdust)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167BB-861F-674D-8641-3A8581918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C03A1-9C3F-1844-B332-23270362E766}" type="datetimeFigureOut">
              <a:rPr lang="en-US" smtClean="0"/>
              <a:t>7/29/11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B392B-0BD9-8F4C-BA1A-9B2334979F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5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eanseascoalition.org" TargetMode="External"/><Relationship Id="rId3" Type="http://schemas.openxmlformats.org/officeDocument/2006/relationships/hyperlink" Target="http://plasticpollutioncoalition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hyperlink" Target="http://www.chicobags.com" TargetMode="External"/><Relationship Id="rId4" Type="http://schemas.openxmlformats.org/officeDocument/2006/relationships/hyperlink" Target="http://www.saveourshore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ebay.org/" TargetMode="External"/><Relationship Id="rId3" Type="http://schemas.openxmlformats.org/officeDocument/2006/relationships/hyperlink" Target="http://www.riseaboveplastics.blogspot.com/" TargetMode="External"/><Relationship Id="rId5" Type="http://schemas.openxmlformats.org/officeDocument/2006/relationships/hyperlink" Target="http://www.greensangha.org/plastics-campaign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1176"/>
            <a:ext cx="7772400" cy="1470025"/>
          </a:xfrm>
        </p:spPr>
        <p:txBody>
          <a:bodyPr/>
          <a:lstStyle/>
          <a:p>
            <a:r>
              <a:rPr lang="en-US" dirty="0" smtClean="0"/>
              <a:t>Plastic Bag &amp; Styrofoam Bans, Other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July 30, 2011</a:t>
            </a:r>
          </a:p>
          <a:p>
            <a:r>
              <a:rPr lang="en-US" dirty="0" smtClean="0"/>
              <a:t>Gretchen Brewer</a:t>
            </a:r>
          </a:p>
          <a:p>
            <a:r>
              <a:rPr lang="en-US" dirty="0" smtClean="0"/>
              <a:t>Earth Circle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Deal with Plastics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Bans &amp; other campaigns raise awareness and can prompt real changes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Yet much more needs to be done to stem the flow of plastics to the oceans &amp; counter the many other negative impacts of throw-away plastics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More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plastics recovery in US</a:t>
            </a:r>
          </a:p>
          <a:p>
            <a:pPr lvl="1"/>
            <a:r>
              <a:rPr lang="en-US" dirty="0" smtClean="0"/>
              <a:t>Fewer exports mean less plastics falling off of container ships</a:t>
            </a:r>
          </a:p>
          <a:p>
            <a:r>
              <a:rPr lang="en-US" dirty="0" smtClean="0"/>
              <a:t>Rebuild our plastics recycling infrastructure</a:t>
            </a:r>
          </a:p>
          <a:p>
            <a:pPr lvl="1"/>
            <a:r>
              <a:rPr lang="en-US" dirty="0" smtClean="0"/>
              <a:t>Many plants installed in 90’s now closed</a:t>
            </a:r>
          </a:p>
          <a:p>
            <a:r>
              <a:rPr lang="en-US" dirty="0" smtClean="0"/>
              <a:t>Utilize proven, high-end plastics recycling technologies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066800"/>
          </a:xfrm>
        </p:spPr>
        <p:txBody>
          <a:bodyPr/>
          <a:lstStyle/>
          <a:p>
            <a:pPr eaLnBrk="1" hangingPunct="1"/>
            <a:r>
              <a:rPr lang="en-US" sz="2800" b="1">
                <a:latin typeface="Arial" pitchFamily="-107" charset="0"/>
              </a:rPr>
              <a:t>State-of-art plastics recycling plant: many proven systems for film, bottles, or rigid</a:t>
            </a:r>
            <a:endParaRPr lang="en-US"/>
          </a:p>
        </p:txBody>
      </p:sp>
      <p:pic>
        <p:nvPicPr>
          <p:cNvPr id="94211" name="Picture 4" descr="ClosedLoopPlasRecySyst.jpg                                     00023EBAMacintosh HD                   ABA78158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676400"/>
            <a:ext cx="7467600" cy="46482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b="1">
                <a:latin typeface="Arial" pitchFamily="-107" charset="0"/>
              </a:rPr>
              <a:t>Sorema inventor (Italy) started in 70’s with most difficult material - dirty agricultural film</a:t>
            </a:r>
            <a:endParaRPr lang="en-US" sz="3200" b="1">
              <a:latin typeface="Arial" pitchFamily="-107" charset="0"/>
            </a:endParaRPr>
          </a:p>
        </p:txBody>
      </p:sp>
      <p:pic>
        <p:nvPicPr>
          <p:cNvPr id="95235" name="Picture 4" descr="SoremaPlasRecy/Aldo.jpg                                        000241EFMacintosh HD                   ABA78158: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752600"/>
            <a:ext cx="6629400" cy="42672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81000"/>
            <a:ext cx="77724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>
                <a:latin typeface="Arial" pitchFamily="-107" charset="0"/>
              </a:rPr>
              <a:t>Mixed plastic systems produce rugged, products impervious to rot, bugs, chemicals, graffiti, elements</a:t>
            </a:r>
            <a:endParaRPr lang="en-US"/>
          </a:p>
        </p:txBody>
      </p:sp>
      <p:pic>
        <p:nvPicPr>
          <p:cNvPr id="103427" name="Picture 7" descr="MixPlasPicnicTbl.jpg                                           00026095Macintosh HD                   ABA78158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22363" y="1981200"/>
            <a:ext cx="2935287" cy="1981200"/>
          </a:xfrm>
        </p:spPr>
      </p:pic>
      <p:pic>
        <p:nvPicPr>
          <p:cNvPr id="103428" name="Picture 8" descr="MixPlasLandscpTimbr.jpg                                        00026095Macintosh HD                   ABA78158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84763" y="1981200"/>
            <a:ext cx="2936875" cy="1981200"/>
          </a:xfrm>
        </p:spPr>
      </p:pic>
      <p:pic>
        <p:nvPicPr>
          <p:cNvPr id="103429" name="Picture 10" descr="MixedPlasCablReel.jpg                                          00026095Macintosh HD                   ABA78158: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084763" y="4116388"/>
            <a:ext cx="2936875" cy="2055812"/>
          </a:xfrm>
        </p:spPr>
      </p:pic>
      <p:pic>
        <p:nvPicPr>
          <p:cNvPr id="103430" name="Picture 12" descr="TrexMARINA.tif                                                 000514C7Macintosh HD                   ABA78158: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1143000" y="4114800"/>
            <a:ext cx="2895600" cy="2057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Arial" pitchFamily="-107" charset="0"/>
              </a:rPr>
              <a:t>W</a:t>
            </a:r>
            <a:r>
              <a:rPr lang="en-US" sz="3200" b="1" dirty="0" smtClean="0">
                <a:latin typeface="Arial" pitchFamily="-107" charset="0"/>
              </a:rPr>
              <a:t>e don’t have another planet</a:t>
            </a:r>
            <a:endParaRPr lang="en-US" sz="3200" dirty="0"/>
          </a:p>
        </p:txBody>
      </p:sp>
      <p:pic>
        <p:nvPicPr>
          <p:cNvPr id="51203" name="Picture 4" descr="LFonMoon.JPG                                                   00026118Macintosh HD                   ABA78158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1066800"/>
            <a:ext cx="4572000" cy="5486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 do have huge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educate</a:t>
            </a:r>
          </a:p>
          <a:p>
            <a:r>
              <a:rPr lang="en-US" dirty="0" smtClean="0"/>
              <a:t>To innovate</a:t>
            </a:r>
          </a:p>
          <a:p>
            <a:r>
              <a:rPr lang="en-US" dirty="0" smtClean="0"/>
              <a:t>To foster holistic approaches</a:t>
            </a:r>
          </a:p>
          <a:p>
            <a:r>
              <a:rPr lang="en-US" dirty="0" smtClean="0"/>
              <a:t>To invent new green industries and professions for a rapidly changing world</a:t>
            </a:r>
          </a:p>
          <a:p>
            <a:r>
              <a:rPr lang="en-US" dirty="0" smtClean="0"/>
              <a:t>To </a:t>
            </a:r>
            <a:r>
              <a:rPr lang="en-US" dirty="0" smtClean="0"/>
              <a:t>engage </a:t>
            </a:r>
            <a:r>
              <a:rPr lang="en-US" dirty="0" smtClean="0"/>
              <a:t>a new generation of Zero Wasters in a bright future! 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dirty="0" smtClean="0"/>
              <a:t>“We humans created these problems, and I believe we humans have the capability to solve them.”</a:t>
            </a:r>
          </a:p>
          <a:p>
            <a:pPr>
              <a:buNone/>
            </a:pPr>
            <a:r>
              <a:rPr lang="en-US" sz="3600" dirty="0" smtClean="0"/>
              <a:t>					</a:t>
            </a:r>
            <a:r>
              <a:rPr lang="en-US" sz="2400" dirty="0" smtClean="0"/>
              <a:t>				- Tom </a:t>
            </a:r>
            <a:r>
              <a:rPr lang="en-US" sz="2400" dirty="0" err="1" smtClean="0"/>
              <a:t>Padia</a:t>
            </a:r>
            <a:r>
              <a:rPr lang="en-US" sz="2400" dirty="0" smtClean="0"/>
              <a:t>, </a:t>
            </a:r>
            <a:r>
              <a:rPr lang="en-US" sz="2400" dirty="0" err="1" smtClean="0"/>
              <a:t>StopWaste.org</a:t>
            </a:r>
            <a:endParaRPr lang="en-US" sz="2400" dirty="0" smtClean="0"/>
          </a:p>
          <a:p>
            <a:pPr>
              <a:buNone/>
            </a:pPr>
            <a:endParaRPr lang="en-US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 Supreme Court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Manhattan Beach vs. Save the Plastic Bag Coalition</a:t>
            </a:r>
          </a:p>
          <a:p>
            <a:r>
              <a:rPr lang="en-US" dirty="0" smtClean="0"/>
              <a:t>Court found unanimously that:</a:t>
            </a:r>
          </a:p>
          <a:p>
            <a:pPr lvl="1"/>
            <a:r>
              <a:rPr lang="en-US" dirty="0" smtClean="0"/>
              <a:t>Small </a:t>
            </a:r>
            <a:r>
              <a:rPr lang="en-US" dirty="0" err="1" smtClean="0"/>
              <a:t>govt</a:t>
            </a:r>
            <a:r>
              <a:rPr lang="en-US" dirty="0" smtClean="0"/>
              <a:t> need not do EIR</a:t>
            </a:r>
          </a:p>
          <a:p>
            <a:pPr lvl="1"/>
            <a:r>
              <a:rPr lang="en-US" dirty="0" smtClean="0"/>
              <a:t>Negative declaration sufficient to meet CEQA</a:t>
            </a:r>
          </a:p>
          <a:p>
            <a:r>
              <a:rPr lang="en-US" dirty="0" smtClean="0"/>
              <a:t>Yet to see how this will play out with larger jurisdictions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Ban Cascade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strength of Manhattan Beach decision, two latest bans in US:</a:t>
            </a:r>
          </a:p>
          <a:p>
            <a:pPr lvl="1"/>
            <a:r>
              <a:rPr lang="en-US" dirty="0" smtClean="0"/>
              <a:t>Bellingham, WA</a:t>
            </a:r>
            <a:endParaRPr lang="en-US" dirty="0" smtClean="0"/>
          </a:p>
          <a:p>
            <a:pPr lvl="1"/>
            <a:r>
              <a:rPr lang="en-US" dirty="0" smtClean="0"/>
              <a:t>Portland, OR</a:t>
            </a:r>
          </a:p>
          <a:p>
            <a:r>
              <a:rPr lang="en-US" dirty="0" smtClean="0"/>
              <a:t>Many other pending bans </a:t>
            </a:r>
            <a:r>
              <a:rPr lang="en-US" dirty="0" smtClean="0"/>
              <a:t>rolling forward </a:t>
            </a:r>
            <a:r>
              <a:rPr lang="en-US" dirty="0" smtClean="0"/>
              <a:t>in CA and elsewhere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Quick Count of Single-Use </a:t>
            </a:r>
            <a:br>
              <a:rPr lang="en-US" dirty="0" smtClean="0"/>
            </a:br>
            <a:r>
              <a:rPr lang="en-US" dirty="0" smtClean="0"/>
              <a:t>Bag Bans/Fees Adopted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0029"/>
            <a:ext cx="8229600" cy="439613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	Global total:							  	  	  134	</a:t>
            </a:r>
          </a:p>
          <a:p>
            <a:pPr>
              <a:buNone/>
            </a:pPr>
            <a:r>
              <a:rPr lang="en-US" dirty="0" smtClean="0"/>
              <a:t>			US</a:t>
            </a:r>
          </a:p>
          <a:p>
            <a:pPr lvl="1">
              <a:buNone/>
            </a:pPr>
            <a:r>
              <a:rPr lang="en-US" dirty="0" smtClean="0"/>
              <a:t>			CA 								23</a:t>
            </a:r>
          </a:p>
          <a:p>
            <a:pPr lvl="1">
              <a:buNone/>
            </a:pPr>
            <a:r>
              <a:rPr lang="en-US" dirty="0" smtClean="0"/>
              <a:t>			23 other states					30</a:t>
            </a:r>
          </a:p>
          <a:p>
            <a:pPr>
              <a:buNone/>
            </a:pPr>
            <a:r>
              <a:rPr lang="en-US" dirty="0" smtClean="0"/>
              <a:t>			Other Countries:						    81</a:t>
            </a:r>
          </a:p>
          <a:p>
            <a:pPr lvl="1">
              <a:buNone/>
            </a:pPr>
            <a:r>
              <a:rPr lang="en-US" dirty="0" smtClean="0"/>
              <a:t>Including </a:t>
            </a:r>
            <a:r>
              <a:rPr lang="en-US" dirty="0" smtClean="0">
                <a:latin typeface="+mj-lt"/>
              </a:rPr>
              <a:t>Bangladesh, Ireland, Israel, Italy, Japan, Mumbai, Mozambique, New Zealand, Taiwan, Turkey, United Kingdom</a:t>
            </a:r>
          </a:p>
          <a:p>
            <a:pPr lvl="1">
              <a:buNone/>
            </a:pPr>
            <a:r>
              <a:rPr lang="en-US" sz="1400" dirty="0" smtClean="0">
                <a:latin typeface="+mj-lt"/>
              </a:rPr>
              <a:t>										</a:t>
            </a:r>
          </a:p>
          <a:p>
            <a:pPr lvl="1">
              <a:buNone/>
            </a:pPr>
            <a:r>
              <a:rPr lang="en-US" sz="1400" dirty="0" smtClean="0">
                <a:latin typeface="+mj-lt"/>
              </a:rPr>
              <a:t>											</a:t>
            </a:r>
            <a:r>
              <a:rPr lang="en-US" sz="2000" dirty="0" smtClean="0">
                <a:latin typeface="+mj-lt"/>
              </a:rPr>
              <a:t>- Portia </a:t>
            </a:r>
            <a:r>
              <a:rPr lang="en-US" sz="2000" dirty="0" err="1" smtClean="0">
                <a:latin typeface="+mj-lt"/>
              </a:rPr>
              <a:t>Sinnott</a:t>
            </a:r>
            <a:r>
              <a:rPr lang="en-US" sz="2000" dirty="0" smtClean="0">
                <a:latin typeface="+mj-lt"/>
              </a:rPr>
              <a:t>, NCRA News</a:t>
            </a:r>
            <a:endParaRPr lang="en-US" sz="2000" dirty="0" smtClean="0">
              <a:latin typeface="+mj-lt"/>
            </a:endParaRPr>
          </a:p>
          <a:p>
            <a:pPr lvl="1">
              <a:buNone/>
            </a:pPr>
            <a:endParaRPr lang="en-US" sz="1800" dirty="0">
              <a:latin typeface="+mj-lt"/>
            </a:endParaRPr>
          </a:p>
          <a:p>
            <a:pPr lvl="1">
              <a:buNone/>
            </a:pPr>
            <a:endParaRPr lang="en-US" sz="1800" dirty="0" smtClean="0">
              <a:latin typeface="+mj-lt"/>
            </a:endParaRP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Styro</a:t>
            </a:r>
            <a:r>
              <a:rPr lang="en-US" dirty="0" smtClean="0"/>
              <a:t> Bans Then and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Plethora of bans in 1980’s</a:t>
            </a:r>
          </a:p>
          <a:p>
            <a:pPr lvl="1"/>
            <a:r>
              <a:rPr lang="en-US" dirty="0" smtClean="0"/>
              <a:t>Berkeley, CA and Suffolk County, NY among the first</a:t>
            </a:r>
          </a:p>
          <a:p>
            <a:pPr lvl="1"/>
            <a:r>
              <a:rPr lang="en-US" dirty="0" smtClean="0"/>
              <a:t>Ultimately forced McDonald’s &amp; others to drop </a:t>
            </a:r>
            <a:r>
              <a:rPr lang="en-US" dirty="0" err="1" smtClean="0"/>
              <a:t>styrofoam</a:t>
            </a:r>
            <a:r>
              <a:rPr lang="en-US" dirty="0" smtClean="0"/>
              <a:t> clamshells</a:t>
            </a:r>
          </a:p>
          <a:p>
            <a:pPr lvl="1"/>
            <a:r>
              <a:rPr lang="en-US" dirty="0" smtClean="0"/>
              <a:t>Sparked innovation of alternative carry-out containers (pulped paper, etc)</a:t>
            </a:r>
          </a:p>
          <a:p>
            <a:r>
              <a:rPr lang="en-US" dirty="0" smtClean="0"/>
              <a:t>BUT industry outlasted/reversed many measures over time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892"/>
          </a:xfrm>
        </p:spPr>
        <p:txBody>
          <a:bodyPr/>
          <a:lstStyle/>
          <a:p>
            <a:r>
              <a:rPr lang="en-US" dirty="0" smtClean="0"/>
              <a:t>Difference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7892"/>
            <a:ext cx="8229600" cy="49482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Social media allows massive organizing &amp; groundswell engagement everywhere</a:t>
            </a:r>
          </a:p>
          <a:p>
            <a:r>
              <a:rPr lang="en-US" dirty="0" smtClean="0"/>
              <a:t>Blessed Unrest:</a:t>
            </a:r>
          </a:p>
          <a:p>
            <a:pPr lvl="1"/>
            <a:r>
              <a:rPr lang="en-US" dirty="0" smtClean="0"/>
              <a:t>Many players &amp; approaches</a:t>
            </a:r>
          </a:p>
          <a:p>
            <a:pPr lvl="1"/>
            <a:r>
              <a:rPr lang="en-US" dirty="0" smtClean="0"/>
              <a:t>Broad coalitions</a:t>
            </a:r>
          </a:p>
          <a:p>
            <a:pPr lvl="1"/>
            <a:r>
              <a:rPr lang="en-US" dirty="0" smtClean="0"/>
              <a:t>Steady pressure</a:t>
            </a:r>
          </a:p>
          <a:p>
            <a:r>
              <a:rPr lang="en-US" dirty="0" smtClean="0"/>
              <a:t>Surprises, e.g., 4</a:t>
            </a:r>
            <a:r>
              <a:rPr lang="en-US" baseline="30000" dirty="0" smtClean="0"/>
              <a:t>th</a:t>
            </a:r>
            <a:r>
              <a:rPr lang="en-US" dirty="0" smtClean="0"/>
              <a:t> grade class successfully petitioned San Diego Unified School District for </a:t>
            </a:r>
            <a:r>
              <a:rPr lang="en-US" dirty="0" smtClean="0"/>
              <a:t>study of alternatives to </a:t>
            </a:r>
            <a:r>
              <a:rPr lang="en-US" dirty="0" err="1" smtClean="0"/>
              <a:t>styro</a:t>
            </a:r>
            <a:r>
              <a:rPr lang="en-US" dirty="0" smtClean="0"/>
              <a:t> lunch trays &amp; possible ban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Key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Clean Seas Coalition – the </a:t>
            </a:r>
            <a:r>
              <a:rPr lang="en-US" dirty="0" smtClean="0"/>
              <a:t>lead </a:t>
            </a:r>
            <a:r>
              <a:rPr lang="en-US" dirty="0"/>
              <a:t>coalition in California – over 30 environmental groups</a:t>
            </a:r>
          </a:p>
          <a:p>
            <a:pPr lvl="1"/>
            <a:r>
              <a:rPr lang="en-US" u="sng" dirty="0">
                <a:hlinkClick r:id="rId2"/>
              </a:rPr>
              <a:t>http://www.cleanseascoalition.org</a:t>
            </a:r>
            <a:endParaRPr lang="en-US" dirty="0"/>
          </a:p>
          <a:p>
            <a:pPr lvl="1"/>
            <a:r>
              <a:rPr lang="en-US" dirty="0"/>
              <a:t>Formed by Lt. Governor John Garamendi to</a:t>
            </a:r>
            <a:r>
              <a:rPr lang="en-US" dirty="0" smtClean="0"/>
              <a:t> realize Ocean </a:t>
            </a:r>
            <a:r>
              <a:rPr lang="en-US" dirty="0"/>
              <a:t>Protection Council’s pollution reduction </a:t>
            </a:r>
            <a:r>
              <a:rPr lang="en-US" dirty="0" smtClean="0"/>
              <a:t>recommendations.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  <a:p>
            <a:r>
              <a:rPr lang="en-US" dirty="0"/>
              <a:t>Plastic Pollution Coalition</a:t>
            </a:r>
          </a:p>
          <a:p>
            <a:pPr lvl="1"/>
            <a:r>
              <a:rPr lang="en-US" u="sng" dirty="0">
                <a:hlinkClick r:id="rId3"/>
              </a:rPr>
              <a:t>http://plasticpollutioncoalition.org/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Campaigns </a:t>
            </a:r>
            <a:r>
              <a:rPr lang="en-US" dirty="0"/>
              <a:t>against disposable plastics and for the “4 </a:t>
            </a:r>
            <a:r>
              <a:rPr lang="en-US" dirty="0" err="1"/>
              <a:t>Rs</a:t>
            </a:r>
            <a:r>
              <a:rPr lang="en-US" dirty="0"/>
              <a:t>” of sustainable living: Refuse, Reduce, Reuse, Recycle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686799" y="274638"/>
            <a:ext cx="45719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264"/>
            <a:ext cx="8229600" cy="53949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Heal The Bay</a:t>
            </a:r>
          </a:p>
          <a:p>
            <a:pPr lvl="1"/>
            <a:r>
              <a:rPr lang="en-US" u="sng" dirty="0">
                <a:hlinkClick r:id="rId2"/>
              </a:rPr>
              <a:t>http://www.healthebay.org/</a:t>
            </a:r>
            <a:r>
              <a:rPr lang="en-US" i="1" dirty="0"/>
              <a:t> </a:t>
            </a:r>
            <a:r>
              <a:rPr lang="en-US" dirty="0"/>
              <a:t>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  <a:p>
            <a:r>
              <a:rPr lang="en-US" dirty="0" err="1"/>
              <a:t>Surfrider</a:t>
            </a:r>
            <a:r>
              <a:rPr lang="en-US" dirty="0"/>
              <a:t> – Rise Above Plastics campaign</a:t>
            </a:r>
          </a:p>
          <a:p>
            <a:pPr lvl="1"/>
            <a:r>
              <a:rPr lang="en-US" u="sng" dirty="0">
                <a:hlinkClick r:id="rId3"/>
              </a:rPr>
              <a:t>http://www.riseaboveplastics.blogspot.com/</a:t>
            </a:r>
            <a:r>
              <a:rPr lang="en-US" dirty="0"/>
              <a:t>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  <a:p>
            <a:r>
              <a:rPr lang="en-US" dirty="0"/>
              <a:t>Save our Shores</a:t>
            </a:r>
          </a:p>
          <a:p>
            <a:pPr lvl="1"/>
            <a:r>
              <a:rPr lang="en-US" u="sng" dirty="0">
                <a:hlinkClick r:id="rId4"/>
              </a:rPr>
              <a:t>http://www.saveourshores.org/</a:t>
            </a:r>
            <a:r>
              <a:rPr lang="en-US" dirty="0"/>
              <a:t>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  <a:p>
            <a:r>
              <a:rPr lang="en-US" dirty="0"/>
              <a:t>Green </a:t>
            </a:r>
            <a:r>
              <a:rPr lang="en-US" dirty="0" err="1"/>
              <a:t>Sangha</a:t>
            </a:r>
            <a:r>
              <a:rPr lang="en-US" dirty="0"/>
              <a:t> – Inspiring Awakened Action</a:t>
            </a:r>
          </a:p>
          <a:p>
            <a:pPr lvl="1"/>
            <a:r>
              <a:rPr lang="en-US" u="sng" dirty="0">
                <a:hlinkClick r:id="rId5"/>
              </a:rPr>
              <a:t>http://www.greensangha.org/plastics-campaign</a:t>
            </a:r>
            <a:r>
              <a:rPr lang="en-US" u="sng" dirty="0" smtClean="0">
                <a:hlinkClick r:id="rId5"/>
              </a:rPr>
              <a:t>/</a:t>
            </a:r>
            <a:endParaRPr lang="en-US" u="sng" dirty="0" smtClean="0"/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Chico </a:t>
            </a:r>
            <a:r>
              <a:rPr lang="en-US" dirty="0"/>
              <a:t>Bags – map of plastic bag bans</a:t>
            </a:r>
          </a:p>
          <a:p>
            <a:pPr lvl="1"/>
            <a:r>
              <a:rPr lang="en-US" u="sng" dirty="0">
                <a:hlinkClick r:id="rId6"/>
              </a:rPr>
              <a:t>http://www.chicobags.com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lasticForever.gif "/>
          <p:cNvPicPr>
            <a:picLocks noGrp="1" noChangeAspect="1"/>
          </p:cNvPicPr>
          <p:nvPr>
            <p:ph idx="1"/>
          </p:nvPr>
        </p:nvPicPr>
        <p:blipFill>
          <a:blip r:embed="rId2"/>
          <a:srcRect l="-48983" r="-48983"/>
          <a:stretch>
            <a:fillRect/>
          </a:stretch>
        </p:blipFill>
        <p:spPr>
          <a:xfrm>
            <a:off x="0" y="654288"/>
            <a:ext cx="9144000" cy="54718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753</Words>
  <Application>Microsoft Macintosh PowerPoint</Application>
  <PresentationFormat>On-screen Show (4:3)</PresentationFormat>
  <Paragraphs>86</Paragraphs>
  <Slides>17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Plastic Bag &amp; Styrofoam Bans, Other Strategies</vt:lpstr>
      <vt:lpstr>CA Supreme Court Decision</vt:lpstr>
      <vt:lpstr>Bag Ban Cascade</vt:lpstr>
      <vt:lpstr>Quick Count of Single-Use  Bag Bans/Fees Adopted</vt:lpstr>
      <vt:lpstr>Styro Bans Then and Now</vt:lpstr>
      <vt:lpstr>Difference Now</vt:lpstr>
      <vt:lpstr>A Few Key Groups</vt:lpstr>
      <vt:lpstr>Slide 8</vt:lpstr>
      <vt:lpstr>Slide 9</vt:lpstr>
      <vt:lpstr>To Deal with Plastics</vt:lpstr>
      <vt:lpstr>A Few More Strategies</vt:lpstr>
      <vt:lpstr>State-of-art plastics recycling plant: many proven systems for film, bottles, or rigid</vt:lpstr>
      <vt:lpstr>Sorema inventor (Italy) started in 70’s with most difficult material - dirty agricultural film</vt:lpstr>
      <vt:lpstr>Mixed plastic systems produce rugged, products impervious to rot, bugs, chemicals, graffiti, elements</vt:lpstr>
      <vt:lpstr>We don’t have another planet</vt:lpstr>
      <vt:lpstr>But we do have huge opportunities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Bag &amp; Styrofoam Bans, Other Strategies</dc:title>
  <dc:creator>Me</dc:creator>
  <cp:lastModifiedBy>Me</cp:lastModifiedBy>
  <cp:revision>24</cp:revision>
  <dcterms:created xsi:type="dcterms:W3CDTF">2011-07-30T06:20:10Z</dcterms:created>
  <dcterms:modified xsi:type="dcterms:W3CDTF">2011-07-30T09:10:16Z</dcterms:modified>
</cp:coreProperties>
</file>