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2" r:id="rId14"/>
    <p:sldId id="271" r:id="rId15"/>
    <p:sldId id="273" r:id="rId16"/>
    <p:sldId id="270" r:id="rId17"/>
    <p:sldId id="274" r:id="rId18"/>
    <p:sldId id="275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Products &amp; Packaging</c:v>
                </c:pt>
                <c:pt idx="1">
                  <c:v>Other materials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Favor TV Takeback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Democrats 2009</c:v>
                </c:pt>
                <c:pt idx="1">
                  <c:v>Democrats 2011</c:v>
                </c:pt>
                <c:pt idx="2">
                  <c:v>Republicans 2009</c:v>
                </c:pt>
                <c:pt idx="3">
                  <c:v>Republican 2011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48</c:v>
                </c:pt>
                <c:pt idx="2">
                  <c:v>60</c:v>
                </c:pt>
                <c:pt idx="3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Against TV Takeback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Democrats 2009</c:v>
                </c:pt>
                <c:pt idx="1">
                  <c:v>Democrats 2011</c:v>
                </c:pt>
                <c:pt idx="2">
                  <c:v>Republicans 2009</c:v>
                </c:pt>
                <c:pt idx="3">
                  <c:v>Republican 2011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392448"/>
        <c:axId val="134222208"/>
      </c:barChart>
      <c:catAx>
        <c:axId val="13439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4222208"/>
        <c:crosses val="autoZero"/>
        <c:auto val="1"/>
        <c:lblAlgn val="ctr"/>
        <c:lblOffset val="100"/>
        <c:noMultiLvlLbl val="0"/>
      </c:catAx>
      <c:valAx>
        <c:axId val="13422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392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099E4-2B86-47DD-BE6B-438A6153B9BA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BD66F-AA08-473F-9C95-929ED75B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9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8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2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3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1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2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2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9C1A-4F7E-4B02-9DB7-F8D09DAAF509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3F2F-9A1A-4056-98F5-B6154D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ee.lu.se/" TargetMode="External"/><Relationship Id="rId2" Type="http://schemas.openxmlformats.org/officeDocument/2006/relationships/hyperlink" Target="http://www.productpolic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eanproduction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obin@TexasEnvironment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Producer Responsibility: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It’s Catching On &amp; Changing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Product Design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47" y="809324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381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Rockwell Extra Bold" pitchFamily="18" charset="0"/>
              </a:rPr>
              <a:t>Case in Point:</a:t>
            </a:r>
            <a:endParaRPr lang="en-US" sz="4800" dirty="0">
              <a:latin typeface="Rockwell Extra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019124"/>
            <a:ext cx="685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The number of Kodak one-time-use cameras recycled is now approaching 1 billion.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portion of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Kodak’s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manufacturing volume originating from recycled cameras is close to 90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“</a:t>
            </a:r>
            <a:r>
              <a:rPr lang="en-US" sz="4100" dirty="0" smtClean="0">
                <a:solidFill>
                  <a:schemeClr val="tx2"/>
                </a:solidFill>
              </a:rPr>
              <a:t>Dell </a:t>
            </a:r>
            <a:r>
              <a:rPr lang="en-US" sz="4100" dirty="0">
                <a:solidFill>
                  <a:schemeClr val="tx2"/>
                </a:solidFill>
              </a:rPr>
              <a:t>designs its products with a cradle to cradle </a:t>
            </a:r>
            <a:r>
              <a:rPr lang="en-US" sz="4100" dirty="0" smtClean="0">
                <a:solidFill>
                  <a:schemeClr val="tx2"/>
                </a:solidFill>
              </a:rPr>
              <a:t>approach… </a:t>
            </a:r>
            <a:r>
              <a:rPr lang="en-US" sz="4100" dirty="0">
                <a:solidFill>
                  <a:schemeClr val="tx2"/>
                </a:solidFill>
              </a:rPr>
              <a:t>We are constantly innovating to make it easier for your product to be upgraded, recycled or refurbished when it no longer serves your needs. </a:t>
            </a:r>
            <a:r>
              <a:rPr lang="en-US" sz="4100" dirty="0" smtClean="0">
                <a:solidFill>
                  <a:schemeClr val="tx2"/>
                </a:solidFill>
              </a:rPr>
              <a:t>”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“Our 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designers work with recyclers at the beginning of a product’s life to make sure the end of its life isn’t 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wasteful.”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540"/>
            <a:ext cx="3429000" cy="1289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33859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the company says: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2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Dell Design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Modularity — The majority of components </a:t>
            </a:r>
            <a:r>
              <a:rPr lang="en-US" sz="2200" b="1" dirty="0" smtClean="0">
                <a:solidFill>
                  <a:schemeClr val="tx2"/>
                </a:solidFill>
              </a:rPr>
              <a:t>are </a:t>
            </a:r>
            <a:r>
              <a:rPr lang="en-US" sz="2200" b="1" dirty="0">
                <a:solidFill>
                  <a:schemeClr val="tx2"/>
                </a:solidFill>
              </a:rPr>
              <a:t>easily removable, with standardized parts. This makes it easier to reuse or recycle them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n-US" sz="2200" b="1" dirty="0" smtClean="0"/>
          </a:p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Easy disassembly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— reduced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the number of screws in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products, and the ones that remain are easier to access and more consistent in type. All parts are easily separable with commonly found tools.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Minimal glues and adhesives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— replaced with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snap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fits &amp; other more methods that don’t hamper recycling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solidFill>
                  <a:schemeClr val="tx2"/>
                </a:solidFill>
              </a:rPr>
              <a:t>Restrictions on paints and coatings — </a:t>
            </a:r>
            <a:r>
              <a:rPr lang="en-US" b="1" dirty="0" smtClean="0">
                <a:solidFill>
                  <a:schemeClr val="tx2"/>
                </a:solidFill>
              </a:rPr>
              <a:t>use integral </a:t>
            </a:r>
            <a:r>
              <a:rPr lang="en-US" b="1" dirty="0">
                <a:solidFill>
                  <a:schemeClr val="tx2"/>
                </a:solidFill>
              </a:rPr>
              <a:t>finishes instead of exterior coatings, which can interfere with the recycling process or degrade certain plastics during processing. If paint is the only option, </a:t>
            </a:r>
            <a:r>
              <a:rPr lang="en-US" b="1" dirty="0" smtClean="0">
                <a:solidFill>
                  <a:schemeClr val="tx2"/>
                </a:solidFill>
              </a:rPr>
              <a:t>use </a:t>
            </a:r>
            <a:r>
              <a:rPr lang="en-US" b="1" dirty="0">
                <a:solidFill>
                  <a:schemeClr val="tx2"/>
                </a:solidFill>
              </a:rPr>
              <a:t>paint that is compatible with recycling.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Panasonic </a:t>
            </a:r>
            <a:r>
              <a:rPr lang="en-US" dirty="0">
                <a:solidFill>
                  <a:schemeClr val="tx2"/>
                </a:solidFill>
              </a:rPr>
              <a:t>built the Matsushita Eco Technology Center (METEC) in </a:t>
            </a:r>
            <a:r>
              <a:rPr lang="en-US" dirty="0" smtClean="0">
                <a:solidFill>
                  <a:schemeClr val="tx2"/>
                </a:solidFill>
              </a:rPr>
              <a:t>western Japan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reports: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“METEC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is providing feedback to product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designers. Developing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products that will be easier to dismantle and sort when they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are recycled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is an important way that Matsushita can help build a recycling society.”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54724"/>
            <a:ext cx="4529666" cy="14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60197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Credit: Lynne Pledger “Extended Producer Responsibility and Product Design”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44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Japanese companies tout design for recycling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Sharp and Mitsubishi launched the Kansai Recycle Systems facility in </a:t>
            </a:r>
            <a:r>
              <a:rPr lang="en-US" b="1" dirty="0" smtClean="0">
                <a:solidFill>
                  <a:schemeClr val="tx2"/>
                </a:solidFill>
              </a:rPr>
              <a:t>Osaka to </a:t>
            </a:r>
            <a:r>
              <a:rPr lang="en-US" b="1" dirty="0">
                <a:solidFill>
                  <a:schemeClr val="tx2"/>
                </a:solidFill>
              </a:rPr>
              <a:t>recycle household appliances. From a corporate report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Kansai…holds recycling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design seminars aimed at providing product design engineers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with feedback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from the recycling plant on how to design easy‐to‐recycle products.”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 w="31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Sony recycles its televisions at 15 recycling plants across Japan. Sony is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principal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shareholder in one of the plants: Green Cycle Corp. According to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their corporate report: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“</a:t>
            </a:r>
            <a:r>
              <a:rPr lang="en-US" b="1" dirty="0">
                <a:solidFill>
                  <a:schemeClr val="tx2"/>
                </a:solidFill>
              </a:rPr>
              <a:t>Feedback from such research helps television designers </a:t>
            </a:r>
            <a:r>
              <a:rPr lang="en-US" b="1" dirty="0" smtClean="0">
                <a:solidFill>
                  <a:schemeClr val="tx2"/>
                </a:solidFill>
              </a:rPr>
              <a:t>and engineers </a:t>
            </a:r>
            <a:r>
              <a:rPr lang="en-US" b="1" dirty="0">
                <a:solidFill>
                  <a:schemeClr val="tx2"/>
                </a:solidFill>
              </a:rPr>
              <a:t>create new products that are easier to recycle.”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6172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Credit: Lynne Pledger “Extended Producer Responsibility and Product Design”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17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Examples of Design Changes by Japanese Electronics Makers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720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NEC, Hitachi, Fujitsu, Matsushita and Sony replaced plastic housings with </a:t>
            </a:r>
            <a:r>
              <a:rPr lang="en-US" b="1" dirty="0" smtClean="0">
                <a:solidFill>
                  <a:schemeClr val="tx2"/>
                </a:solidFill>
              </a:rPr>
              <a:t>magnesium alloy </a:t>
            </a:r>
            <a:r>
              <a:rPr lang="en-US" b="1" dirty="0">
                <a:solidFill>
                  <a:schemeClr val="tx2"/>
                </a:solidFill>
              </a:rPr>
              <a:t>for TV cabinets and personal computers, owing to the low plastic recycling results.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Sony Ericsson eliminated the use of beryllium, anticipating future recycling advantages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2"/>
                </a:solidFill>
              </a:rPr>
              <a:t>Sony recycles waste material from plastic optical film for use in the BRAVIA LCD </a:t>
            </a:r>
            <a:r>
              <a:rPr lang="en-US" b="1" dirty="0" smtClean="0">
                <a:solidFill>
                  <a:schemeClr val="tx2"/>
                </a:solidFill>
              </a:rPr>
              <a:t>TVs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623089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Credit: Lynne Pledger “Extended Producer Responsibility and Product Design”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91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Packaging Changes in Germany </a:t>
            </a:r>
            <a:br>
              <a:rPr lang="en-US" b="1" dirty="0" smtClean="0"/>
            </a:br>
            <a:r>
              <a:rPr lang="en-US" b="1" dirty="0" smtClean="0"/>
              <a:t>Reduce Waste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600201"/>
            <a:ext cx="7696200" cy="3200400"/>
          </a:xfrm>
        </p:spPr>
        <p:txBody>
          <a:bodyPr>
            <a:normAutofit lnSpcReduction="10000"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Toothpaste </a:t>
            </a:r>
            <a:r>
              <a:rPr lang="en-US" b="1" dirty="0">
                <a:solidFill>
                  <a:schemeClr val="tx2"/>
                </a:solidFill>
              </a:rPr>
              <a:t>tubes are found on store shelves with no cardboard packaging.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Tubes have been designed with broad flat caps so they can be displayed standing on end.</a:t>
            </a:r>
          </a:p>
          <a:p>
            <a:r>
              <a:rPr lang="en-US" b="1" dirty="0">
                <a:solidFill>
                  <a:schemeClr val="tx2"/>
                </a:solidFill>
              </a:rPr>
              <a:t>Brands are displayed in large open boxes with a dozen or more tubes per </a:t>
            </a:r>
            <a:r>
              <a:rPr lang="en-US" b="1" dirty="0" smtClean="0">
                <a:solidFill>
                  <a:schemeClr val="tx2"/>
                </a:solidFill>
              </a:rPr>
              <a:t>box.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95800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019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Credit: Lynne Pledger “Extended Producer Responsibility and Product Design”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40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Resources on EPR &amp; Product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Product Policy Institute under EPR Issues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www.productpolicy.org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International Institute for Industrial Environmental Economics at Lund University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www.iiiee.lu.se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lean Production Action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www.cleanproduction.org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Robin Schneider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Robin@TexasEnvironment.org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(512) 326-5655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Texas Campaign for the Environment Fund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Central Texas Zero Waste Alliance </a:t>
            </a:r>
          </a:p>
          <a:p>
            <a:pPr marL="0" indent="0">
              <a:buNone/>
            </a:pPr>
            <a:r>
              <a:rPr lang="en-US" dirty="0" smtClean="0"/>
              <a:t>“We’ll stop at nothing”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2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4391025" cy="24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429000"/>
            <a:ext cx="70866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“We should recycle, but it is not the first thing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we should do, it is the last. Redesign first,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then reduce, reuse and finally recycle, if there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is no other alternative</a:t>
            </a:r>
            <a:r>
              <a:rPr lang="en-US" sz="2800" b="1" dirty="0" smtClean="0">
                <a:solidFill>
                  <a:schemeClr val="tx2"/>
                </a:solidFill>
              </a:rPr>
              <a:t>.”</a:t>
            </a:r>
          </a:p>
          <a:p>
            <a:endParaRPr lang="en-US" sz="2800" dirty="0"/>
          </a:p>
          <a:p>
            <a:r>
              <a:rPr lang="en-US" sz="2400" dirty="0"/>
              <a:t>Bill McDonough, Co-author of Cradle to Cradle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64770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Credit: Bev Thorpe, Clean Production Action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18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36605833"/>
              </p:ext>
            </p:extLst>
          </p:nvPr>
        </p:nvGraphicFramePr>
        <p:xfrm>
          <a:off x="1600200" y="1752600"/>
          <a:ext cx="60960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68579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Products and Packaging Matter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Stitzhal’s</a:t>
            </a:r>
            <a:r>
              <a:rPr lang="en-US" dirty="0" smtClean="0"/>
              <a:t> “Things to Keep in Mind”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More and more products are being addressed by product stewardship policies.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Product stewardship embraces a wide range of tools and mechanisms.</a:t>
            </a:r>
          </a:p>
          <a:p>
            <a:r>
              <a:rPr lang="en-US" dirty="0">
                <a:solidFill>
                  <a:schemeClr val="tx2"/>
                </a:solidFill>
              </a:rPr>
              <a:t>Europe, Asia and Canada are rapidly developing product stewardship policies that address life‐cycle impacts.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Product policies are in a time of growth and transition --most policies are less than twenty years old.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Be </a:t>
            </a:r>
            <a:r>
              <a:rPr lang="en-US" dirty="0">
                <a:solidFill>
                  <a:schemeClr val="tx2"/>
                </a:solidFill>
              </a:rPr>
              <a:t>careful about unintended effects and net negative impacts.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One size won’t fit all to drive future green design.</a:t>
            </a:r>
          </a:p>
          <a:p>
            <a:r>
              <a:rPr lang="en-US" dirty="0">
                <a:solidFill>
                  <a:schemeClr val="tx2"/>
                </a:solidFill>
              </a:rPr>
              <a:t>Don’t reject a tool because it doesn’t solve all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8782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2011 Green Brands Survey Shows Wide International Support </a:t>
            </a:r>
            <a:endParaRPr lang="en-US" sz="2400" b="1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“Companies must take back products, such as electronics, at the end of their useful life”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5" y="1243402"/>
            <a:ext cx="147910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52" y="1445709"/>
            <a:ext cx="1664503" cy="193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37" y="1564909"/>
            <a:ext cx="1591993" cy="163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00149"/>
            <a:ext cx="1869359" cy="18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5" y="4191000"/>
            <a:ext cx="2221919" cy="165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2286000" cy="181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10" y="3882330"/>
            <a:ext cx="1313755" cy="19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80" y="4025038"/>
            <a:ext cx="1995487" cy="170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951" y="3352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79 points #1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83079" y="343003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76 points #1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00563" y="3352800"/>
            <a:ext cx="13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66 points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18915" y="3352800"/>
            <a:ext cx="13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68 points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4707" y="6024541"/>
            <a:ext cx="145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6 points #2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11010" y="6157522"/>
            <a:ext cx="145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68 points #2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465800" y="6061591"/>
            <a:ext cx="13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62 points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03661" y="6169163"/>
            <a:ext cx="13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56 points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55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6" grpId="0"/>
      <p:bldP spid="18" grpId="0"/>
      <p:bldP spid="20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 Bi-Partisan Support in Texas</a:t>
            </a:r>
            <a:br>
              <a:rPr lang="en-US" dirty="0" smtClean="0"/>
            </a:br>
            <a:r>
              <a:rPr lang="en-US" sz="3600" dirty="0" smtClean="0"/>
              <a:t>The vast majority of the Tea Party TX </a:t>
            </a:r>
            <a:r>
              <a:rPr lang="en-US" sz="3600" dirty="0" err="1" smtClean="0"/>
              <a:t>Housemembers</a:t>
            </a:r>
            <a:r>
              <a:rPr lang="en-US" sz="3600" dirty="0" smtClean="0"/>
              <a:t> vote for TV Takeback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487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5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Unlikely Support Can Be Found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2072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Gov. Rick Perry (TX)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Former Gov. Mike Huckabee (AR)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Former Gov. Mark Sanford (SC)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Former Gov. Jon Huntsman (UT)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Texas Conservative Caucus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Consumer Electronics Association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81" y="1295400"/>
            <a:ext cx="23812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0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Producer TakeBack Laws Affecting Design of Vehicles and Electronic &amp; Electrical Equipment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3429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 smtClean="0">
                <a:solidFill>
                  <a:schemeClr val="tx2"/>
                </a:solidFill>
              </a:rPr>
              <a:t>“Accelerated </a:t>
            </a:r>
            <a:r>
              <a:rPr lang="en-US" sz="5100" dirty="0">
                <a:solidFill>
                  <a:schemeClr val="tx2"/>
                </a:solidFill>
              </a:rPr>
              <a:t>actions occurred after the emergence of the EPR legislation in Japan, in contrast to voluntary design guidelines on end-of-life </a:t>
            </a:r>
            <a:r>
              <a:rPr lang="en-US" sz="5100" dirty="0" smtClean="0">
                <a:solidFill>
                  <a:schemeClr val="tx2"/>
                </a:solidFill>
              </a:rPr>
              <a:t>management.</a:t>
            </a:r>
          </a:p>
          <a:p>
            <a:pPr marL="0" indent="0">
              <a:buNone/>
            </a:pPr>
            <a:r>
              <a:rPr lang="en-US" sz="5100" dirty="0" smtClean="0">
                <a:solidFill>
                  <a:schemeClr val="tx2"/>
                </a:solidFill>
              </a:rPr>
              <a:t>The </a:t>
            </a:r>
            <a:r>
              <a:rPr lang="en-US" sz="5100" dirty="0">
                <a:solidFill>
                  <a:schemeClr val="tx2"/>
                </a:solidFill>
              </a:rPr>
              <a:t>contrast between the design guidelines and EPR legislation also demonstrates the role of take-back requirements in effectively linking downstream and upstream</a:t>
            </a:r>
            <a:r>
              <a:rPr lang="en-US" sz="5100" dirty="0" smtClean="0">
                <a:solidFill>
                  <a:schemeClr val="tx2"/>
                </a:solidFill>
              </a:rPr>
              <a:t>.”</a:t>
            </a:r>
          </a:p>
          <a:p>
            <a:pPr marL="0" indent="0"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390775" cy="335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2578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Naoko </a:t>
            </a:r>
            <a:r>
              <a:rPr lang="en-US" i="1" dirty="0" err="1" smtClean="0"/>
              <a:t>Tojo</a:t>
            </a:r>
            <a:r>
              <a:rPr lang="en-US" i="1" dirty="0" smtClean="0"/>
              <a:t>, author of “</a:t>
            </a:r>
            <a:r>
              <a:rPr lang="en-US" i="1" dirty="0"/>
              <a:t>Extended Producer Responsibility as a Driver for Design Change - Utopia or Reality?”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“The more control the manufacturers have over the downstream infrastructure, the more likely it is that measures belonging to the higher ladder of resource efficiency will be taken.”  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Naoko </a:t>
            </a:r>
            <a:r>
              <a:rPr lang="en-US" dirty="0" err="1"/>
              <a:t>Tojo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957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Producer Responsibility:  It’s Catching On &amp; Changing  Product Design</vt:lpstr>
      <vt:lpstr>PowerPoint Presentation</vt:lpstr>
      <vt:lpstr>PowerPoint Presentation</vt:lpstr>
      <vt:lpstr>David Stitzhal’s “Things to Keep in Mind”</vt:lpstr>
      <vt:lpstr>PowerPoint Presentation</vt:lpstr>
      <vt:lpstr>Broad Bi-Partisan Support in Texas The vast majority of the Tea Party TX Housemembers vote for TV Takeback</vt:lpstr>
      <vt:lpstr>Unlikely Support Can Be Found</vt:lpstr>
      <vt:lpstr>Producer TakeBack Laws Affecting Design of Vehicles and Electronic &amp; Electrical Equipment</vt:lpstr>
      <vt:lpstr>Key Factor</vt:lpstr>
      <vt:lpstr>PowerPoint Presentation</vt:lpstr>
      <vt:lpstr>PowerPoint Presentation</vt:lpstr>
      <vt:lpstr>Examples of Dell Design Changes</vt:lpstr>
      <vt:lpstr>PowerPoint Presentation</vt:lpstr>
      <vt:lpstr>More Japanese companies tout design for recycling efforts</vt:lpstr>
      <vt:lpstr>Examples of Design Changes by Japanese Electronics Makers</vt:lpstr>
      <vt:lpstr>Packaging Changes in Germany  Reduce Waste</vt:lpstr>
      <vt:lpstr>More Resources on EPR &amp; Product Design</vt:lpstr>
      <vt:lpstr>Thanks for your attention!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Producer Responsibility &amp; Product Design: Not a Myth</dc:title>
  <dc:creator> </dc:creator>
  <cp:lastModifiedBy> </cp:lastModifiedBy>
  <cp:revision>23</cp:revision>
  <cp:lastPrinted>2011-07-29T19:31:51Z</cp:lastPrinted>
  <dcterms:created xsi:type="dcterms:W3CDTF">2011-07-29T02:08:23Z</dcterms:created>
  <dcterms:modified xsi:type="dcterms:W3CDTF">2011-07-29T19:52:23Z</dcterms:modified>
</cp:coreProperties>
</file>